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0" r:id="rId3"/>
    <p:sldId id="289" r:id="rId4"/>
    <p:sldId id="257" r:id="rId5"/>
    <p:sldId id="258" r:id="rId6"/>
    <p:sldId id="259" r:id="rId7"/>
    <p:sldId id="291" r:id="rId8"/>
    <p:sldId id="29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FFFFFF"/>
    <a:srgbClr val="FCFCFC"/>
    <a:srgbClr val="CC3300"/>
    <a:srgbClr val="FDF58D"/>
    <a:srgbClr val="808080"/>
    <a:srgbClr val="FFD84B"/>
    <a:srgbClr val="FFC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>
        <p:scale>
          <a:sx n="76" d="100"/>
          <a:sy n="76" d="100"/>
        </p:scale>
        <p:origin x="-117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6EBF27-E758-41E6-A7E2-C4FEA4B3F2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74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E41DF4-5CC4-4AB1-B010-BAC58F1128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65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628EDB2F-3C67-4858-B57B-288B8BEF8C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 userDrawn="1"/>
        </p:nvSpPr>
        <p:spPr>
          <a:xfrm>
            <a:off x="0" y="6627168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mtClean="0">
                <a:latin typeface="+mn-lt"/>
              </a:rPr>
              <a:t>www.trungtamtinhoc.edu.vn</a:t>
            </a:r>
            <a:endParaRPr lang="en-US" sz="9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A8EEE-BC94-4E5F-87C4-05A4D66506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A6660-B5F8-48C8-8D1F-8F3FF4C6CF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066070-0DE7-42E7-B2EA-1B718EC8B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1552DD-599B-4DF2-82CF-C19E526B3B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F8B4C9-02AD-4C5E-B86F-6893052C4F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9A052-99F1-4B0A-B498-CE1C2C6EE9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E85CE-B75B-4097-9F0C-3006C17915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DC819-AE4E-445B-AF68-34FB4A89FC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A94D2-A351-4074-AC5E-CA700A0244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1641D-0AD5-431B-A475-6DB38BC82D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71DCB-1733-493A-B6A1-95E9E138F2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606CE-AA27-45ED-810F-DDF3632605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88EA5-4925-4922-97E9-9BD549A86C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E9D3D1-9BA0-4960-9236-DC81C57294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6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7535867" y="6627168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mtClean="0">
                <a:latin typeface="+mn-lt"/>
              </a:rPr>
              <a:t>www.trungtamtinhoc.edu.vn</a:t>
            </a:r>
            <a:endParaRPr lang="en-US" sz="90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gif"/><Relationship Id="rId4" Type="http://schemas.openxmlformats.org/officeDocument/2006/relationships/image" Target="../media/image13.jpg"/><Relationship Id="rId9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" y="1970088"/>
            <a:ext cx="82296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41409" y="-21098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13703" y="2043380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C3300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99"/>
            <a:ext cx="9185703" cy="68790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2590799"/>
            <a:ext cx="8075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FF"/>
                </a:solidFill>
                <a:latin typeface="Broadway" pitchFamily="82" charset="0"/>
              </a:rPr>
              <a:t>THỰC HÀNH: CHẾ BIẾN CÁC MÓN ĂN KHÔNG SỬ DỤNG NHIỆT</a:t>
            </a:r>
            <a:r>
              <a:rPr lang="vi-VN" sz="5400" dirty="0">
                <a:solidFill>
                  <a:srgbClr val="FFFFFF"/>
                </a:solidFill>
              </a:rPr>
              <a:t/>
            </a:r>
            <a:br>
              <a:rPr lang="vi-VN" sz="5400" dirty="0">
                <a:solidFill>
                  <a:srgbClr val="FFFFFF"/>
                </a:solidFill>
              </a:rPr>
            </a:b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1848" y="1667469"/>
            <a:ext cx="2563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Forte" pitchFamily="66" charset="0"/>
              </a:rPr>
              <a:t>BÀI 7 : </a:t>
            </a:r>
            <a:endParaRPr lang="en-US" sz="5400" b="1" cap="all" spc="0" dirty="0">
              <a:ln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Forte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4819" y="22789"/>
            <a:ext cx="8229600" cy="9271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I. NGUYÊN TẮC CHUNG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27" name="AutoShape 3"/>
          <p:cNvSpPr>
            <a:spLocks noChangeArrowheads="1"/>
          </p:cNvSpPr>
          <p:nvPr/>
        </p:nvSpPr>
        <p:spPr bwMode="gray">
          <a:xfrm rot="5400000">
            <a:off x="711597" y="3767536"/>
            <a:ext cx="2368550" cy="2288382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gray">
          <a:xfrm>
            <a:off x="871538" y="3801195"/>
            <a:ext cx="2077763" cy="22082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250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250" b="1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250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1250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250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25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/>
            <a:r>
              <a:rPr lang="en-US" sz="125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125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125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125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25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25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25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5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125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25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125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25% </a:t>
            </a:r>
            <a:r>
              <a:rPr lang="en-US" sz="125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25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ướp</a:t>
            </a:r>
            <a:r>
              <a:rPr lang="en-US" sz="125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125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5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125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ráo</a:t>
            </a:r>
            <a:r>
              <a:rPr lang="en-US" sz="125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r>
              <a:rPr lang="en-US" sz="1250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250" b="1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250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1250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250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250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eaLnBrk="0" hangingPunct="0"/>
            <a:r>
              <a:rPr lang="en-US" sz="125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25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125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125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5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125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25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25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1250" dirty="0" smtClean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1250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250" b="1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250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1250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/>
            <a:r>
              <a:rPr lang="en-US" sz="125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25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mắm+đường+chanh+tỏi,ớt</a:t>
            </a:r>
            <a:r>
              <a:rPr lang="en-US" sz="125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băm</a:t>
            </a:r>
            <a:r>
              <a:rPr lang="en-US" sz="125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125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gray">
          <a:xfrm rot="5400000">
            <a:off x="3476624" y="3811588"/>
            <a:ext cx="2368552" cy="22002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gray">
          <a:xfrm>
            <a:off x="3655219" y="4403725"/>
            <a:ext cx="20113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vật+nguyên</a:t>
            </a:r>
            <a:r>
              <a:rPr lang="en-US" sz="16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vật+gia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125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35" name="AutoShape 11"/>
          <p:cNvSpPr>
            <a:spLocks noChangeArrowheads="1"/>
          </p:cNvSpPr>
          <p:nvPr/>
        </p:nvSpPr>
        <p:spPr bwMode="gray">
          <a:xfrm rot="5400000">
            <a:off x="6191134" y="3814763"/>
            <a:ext cx="2368552" cy="21939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gray">
          <a:xfrm>
            <a:off x="6369729" y="4016686"/>
            <a:ext cx="2011362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thhực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phộng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tỉa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16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7839" name="Group 15"/>
          <p:cNvGrpSpPr>
            <a:grpSpLocks/>
          </p:cNvGrpSpPr>
          <p:nvPr/>
        </p:nvGrpSpPr>
        <p:grpSpPr bwMode="auto">
          <a:xfrm>
            <a:off x="3378200" y="1600200"/>
            <a:ext cx="2382838" cy="709613"/>
            <a:chOff x="2251" y="1126"/>
            <a:chExt cx="1501" cy="339"/>
          </a:xfrm>
        </p:grpSpPr>
        <p:sp>
          <p:nvSpPr>
            <p:cNvPr id="77840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1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42" name="Rectangle 18"/>
          <p:cNvSpPr>
            <a:spLocks noChangeArrowheads="1"/>
          </p:cNvSpPr>
          <p:nvPr/>
        </p:nvSpPr>
        <p:spPr bwMode="gray">
          <a:xfrm>
            <a:off x="3683914" y="1639972"/>
            <a:ext cx="183582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1C1C1C"/>
                </a:solidFill>
              </a:rPr>
              <a:t>CHẾ BIẾN</a:t>
            </a:r>
          </a:p>
          <a:p>
            <a:pPr algn="ctr"/>
            <a:r>
              <a:rPr lang="en-US" b="1" dirty="0" smtClean="0">
                <a:solidFill>
                  <a:srgbClr val="1C1C1C"/>
                </a:solidFill>
              </a:rPr>
              <a:t>(</a:t>
            </a:r>
            <a:r>
              <a:rPr lang="en-US" b="1" dirty="0" err="1" smtClean="0">
                <a:solidFill>
                  <a:srgbClr val="1C1C1C"/>
                </a:solidFill>
              </a:rPr>
              <a:t>Trộn</a:t>
            </a:r>
            <a:r>
              <a:rPr lang="en-US" b="1" dirty="0" smtClean="0">
                <a:solidFill>
                  <a:srgbClr val="1C1C1C"/>
                </a:solidFill>
              </a:rPr>
              <a:t> </a:t>
            </a:r>
            <a:r>
              <a:rPr lang="en-US" b="1" dirty="0" err="1" smtClean="0">
                <a:solidFill>
                  <a:srgbClr val="1C1C1C"/>
                </a:solidFill>
              </a:rPr>
              <a:t>hỗn</a:t>
            </a:r>
            <a:r>
              <a:rPr lang="en-US" b="1" dirty="0" smtClean="0">
                <a:solidFill>
                  <a:srgbClr val="1C1C1C"/>
                </a:solidFill>
              </a:rPr>
              <a:t> </a:t>
            </a:r>
            <a:r>
              <a:rPr lang="en-US" b="1" dirty="0" err="1" smtClean="0">
                <a:solidFill>
                  <a:srgbClr val="1C1C1C"/>
                </a:solidFill>
              </a:rPr>
              <a:t>hợp</a:t>
            </a:r>
            <a:r>
              <a:rPr lang="en-US" b="1" dirty="0" smtClean="0">
                <a:solidFill>
                  <a:srgbClr val="1C1C1C"/>
                </a:solidFill>
              </a:rPr>
              <a:t>)</a:t>
            </a:r>
            <a:endParaRPr lang="en-US" b="1" dirty="0">
              <a:solidFill>
                <a:srgbClr val="1C1C1C"/>
              </a:solidFill>
            </a:endParaRPr>
          </a:p>
        </p:txBody>
      </p:sp>
      <p:grpSp>
        <p:nvGrpSpPr>
          <p:cNvPr id="77843" name="Group 19"/>
          <p:cNvGrpSpPr>
            <a:grpSpLocks/>
          </p:cNvGrpSpPr>
          <p:nvPr/>
        </p:nvGrpSpPr>
        <p:grpSpPr bwMode="auto">
          <a:xfrm>
            <a:off x="6105525" y="1639972"/>
            <a:ext cx="2384425" cy="669841"/>
            <a:chOff x="3969" y="1126"/>
            <a:chExt cx="1502" cy="339"/>
          </a:xfrm>
        </p:grpSpPr>
        <p:sp>
          <p:nvSpPr>
            <p:cNvPr id="77844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5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46" name="Rectangle 22"/>
          <p:cNvSpPr>
            <a:spLocks noChangeArrowheads="1"/>
          </p:cNvSpPr>
          <p:nvPr/>
        </p:nvSpPr>
        <p:spPr bwMode="gray">
          <a:xfrm>
            <a:off x="6151565" y="1653702"/>
            <a:ext cx="237757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1C1C1C"/>
                </a:solidFill>
              </a:rPr>
              <a:t>TRÌNH BÀY</a:t>
            </a:r>
          </a:p>
          <a:p>
            <a:pPr algn="ctr"/>
            <a:r>
              <a:rPr lang="en-US" b="1" dirty="0" smtClean="0">
                <a:solidFill>
                  <a:srgbClr val="1C1C1C"/>
                </a:solidFill>
              </a:rPr>
              <a:t>(</a:t>
            </a:r>
            <a:r>
              <a:rPr lang="en-US" b="1" dirty="0" err="1" smtClean="0">
                <a:solidFill>
                  <a:srgbClr val="1C1C1C"/>
                </a:solidFill>
              </a:rPr>
              <a:t>Sáng</a:t>
            </a:r>
            <a:r>
              <a:rPr lang="en-US" b="1" dirty="0" smtClean="0">
                <a:solidFill>
                  <a:srgbClr val="1C1C1C"/>
                </a:solidFill>
              </a:rPr>
              <a:t> </a:t>
            </a:r>
            <a:r>
              <a:rPr lang="en-US" b="1" dirty="0" err="1" smtClean="0">
                <a:solidFill>
                  <a:srgbClr val="1C1C1C"/>
                </a:solidFill>
              </a:rPr>
              <a:t>tạo</a:t>
            </a:r>
            <a:r>
              <a:rPr lang="en-US" b="1" dirty="0" smtClean="0">
                <a:solidFill>
                  <a:srgbClr val="1C1C1C"/>
                </a:solidFill>
              </a:rPr>
              <a:t> </a:t>
            </a:r>
            <a:r>
              <a:rPr lang="en-US" b="1" dirty="0" err="1" smtClean="0">
                <a:solidFill>
                  <a:srgbClr val="1C1C1C"/>
                </a:solidFill>
              </a:rPr>
              <a:t>các</a:t>
            </a:r>
            <a:r>
              <a:rPr lang="en-US" b="1" dirty="0" smtClean="0">
                <a:solidFill>
                  <a:srgbClr val="1C1C1C"/>
                </a:solidFill>
              </a:rPr>
              <a:t> </a:t>
            </a:r>
            <a:r>
              <a:rPr lang="en-US" b="1" dirty="0" err="1" smtClean="0">
                <a:solidFill>
                  <a:srgbClr val="1C1C1C"/>
                </a:solidFill>
              </a:rPr>
              <a:t>nhân</a:t>
            </a:r>
            <a:r>
              <a:rPr lang="en-US" b="1" dirty="0" smtClean="0">
                <a:solidFill>
                  <a:srgbClr val="1C1C1C"/>
                </a:solidFill>
              </a:rPr>
              <a:t>)</a:t>
            </a:r>
            <a:endParaRPr lang="en-US" b="1" dirty="0">
              <a:solidFill>
                <a:srgbClr val="1C1C1C"/>
              </a:solidFill>
            </a:endParaRPr>
          </a:p>
        </p:txBody>
      </p:sp>
      <p:grpSp>
        <p:nvGrpSpPr>
          <p:cNvPr id="77847" name="Group 23"/>
          <p:cNvGrpSpPr>
            <a:grpSpLocks/>
          </p:cNvGrpSpPr>
          <p:nvPr/>
        </p:nvGrpSpPr>
        <p:grpSpPr bwMode="auto">
          <a:xfrm>
            <a:off x="685800" y="1600200"/>
            <a:ext cx="2384425" cy="709613"/>
            <a:chOff x="555" y="1126"/>
            <a:chExt cx="1502" cy="339"/>
          </a:xfrm>
        </p:grpSpPr>
        <p:sp>
          <p:nvSpPr>
            <p:cNvPr id="77848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9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50" name="Rectangle 26"/>
          <p:cNvSpPr>
            <a:spLocks noChangeArrowheads="1"/>
          </p:cNvSpPr>
          <p:nvPr/>
        </p:nvSpPr>
        <p:spPr bwMode="gray">
          <a:xfrm>
            <a:off x="1234125" y="1636495"/>
            <a:ext cx="131318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1C1C1C"/>
                </a:solidFill>
              </a:rPr>
              <a:t>CHUẨN BỊ</a:t>
            </a:r>
          </a:p>
          <a:p>
            <a:pPr algn="ctr"/>
            <a:r>
              <a:rPr lang="en-US" b="1" dirty="0" smtClean="0">
                <a:solidFill>
                  <a:srgbClr val="1C1C1C"/>
                </a:solidFill>
              </a:rPr>
              <a:t>( </a:t>
            </a:r>
            <a:r>
              <a:rPr lang="en-US" b="1" dirty="0" err="1" smtClean="0">
                <a:solidFill>
                  <a:srgbClr val="1C1C1C"/>
                </a:solidFill>
              </a:rPr>
              <a:t>Sơ</a:t>
            </a:r>
            <a:r>
              <a:rPr lang="en-US" b="1" dirty="0" smtClean="0">
                <a:solidFill>
                  <a:srgbClr val="1C1C1C"/>
                </a:solidFill>
              </a:rPr>
              <a:t> </a:t>
            </a:r>
            <a:r>
              <a:rPr lang="en-US" b="1" dirty="0" err="1" smtClean="0">
                <a:solidFill>
                  <a:srgbClr val="1C1C1C"/>
                </a:solidFill>
              </a:rPr>
              <a:t>chế</a:t>
            </a:r>
            <a:r>
              <a:rPr lang="en-US" b="1" dirty="0" smtClean="0">
                <a:solidFill>
                  <a:srgbClr val="1C1C1C"/>
                </a:solidFill>
              </a:rPr>
              <a:t>)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77851" name="AutoShape 27"/>
          <p:cNvSpPr>
            <a:spLocks noChangeArrowheads="1"/>
          </p:cNvSpPr>
          <p:nvPr/>
        </p:nvSpPr>
        <p:spPr bwMode="gray">
          <a:xfrm flipV="1">
            <a:off x="871538" y="23241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52" name="AutoShape 28"/>
          <p:cNvSpPr>
            <a:spLocks noChangeArrowheads="1"/>
          </p:cNvSpPr>
          <p:nvPr/>
        </p:nvSpPr>
        <p:spPr bwMode="gray">
          <a:xfrm flipV="1">
            <a:off x="3597082" y="23241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53" name="AutoShape 29"/>
          <p:cNvSpPr>
            <a:spLocks noChangeArrowheads="1"/>
          </p:cNvSpPr>
          <p:nvPr/>
        </p:nvSpPr>
        <p:spPr bwMode="gray">
          <a:xfrm flipV="1">
            <a:off x="6312631" y="2310569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Horizontal Scroll 1"/>
          <p:cNvSpPr/>
          <p:nvPr/>
        </p:nvSpPr>
        <p:spPr>
          <a:xfrm>
            <a:off x="2666999" y="838200"/>
            <a:ext cx="3484565" cy="685800"/>
          </a:xfrm>
          <a:prstGeom prst="horizontalScroll">
            <a:avLst/>
          </a:prstGeom>
          <a:solidFill>
            <a:srgbClr val="E8E8E8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9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</a:rPr>
              <a:t>QUY TRÌNH THỰC HIỆN</a:t>
            </a:r>
            <a:endParaRPr lang="en-US" sz="195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7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animBg="1"/>
      <p:bldP spid="77830" grpId="0"/>
      <p:bldP spid="77831" grpId="0" animBg="1"/>
      <p:bldP spid="77834" grpId="0"/>
      <p:bldP spid="77835" grpId="0" animBg="1"/>
      <p:bldP spid="77838" grpId="0"/>
      <p:bldP spid="77842" grpId="0"/>
      <p:bldP spid="77846" grpId="0"/>
      <p:bldP spid="77850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2673350" y="2819400"/>
            <a:ext cx="6858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749550" y="3581400"/>
            <a:ext cx="6096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2590800" y="4312444"/>
            <a:ext cx="6858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304800" y="2131219"/>
            <a:ext cx="2673350" cy="2671762"/>
            <a:chOff x="140" y="1419"/>
            <a:chExt cx="1684" cy="1683"/>
          </a:xfrm>
        </p:grpSpPr>
        <p:sp>
          <p:nvSpPr>
            <p:cNvPr id="7179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180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181" name="Oval 13"/>
            <p:cNvSpPr>
              <a:spLocks noChangeArrowheads="1"/>
            </p:cNvSpPr>
            <p:nvPr/>
          </p:nvSpPr>
          <p:spPr bwMode="gray">
            <a:xfrm>
              <a:off x="252" y="1534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sp>
        <p:nvSpPr>
          <p:cNvPr id="7190" name="AutoShape 22"/>
          <p:cNvSpPr>
            <a:spLocks noChangeArrowheads="1"/>
          </p:cNvSpPr>
          <p:nvPr/>
        </p:nvSpPr>
        <p:spPr bwMode="gray">
          <a:xfrm>
            <a:off x="3352800" y="25781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dirty="0"/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giòn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nát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gray">
          <a:xfrm>
            <a:off x="3349625" y="332105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dirty="0"/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gray">
          <a:xfrm>
            <a:off x="3276600" y="271145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gray">
          <a:xfrm>
            <a:off x="3276600" y="34671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7" name="AutoShape 29"/>
          <p:cNvSpPr>
            <a:spLocks noChangeArrowheads="1"/>
          </p:cNvSpPr>
          <p:nvPr/>
        </p:nvSpPr>
        <p:spPr bwMode="gray">
          <a:xfrm>
            <a:off x="3352800" y="4052888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dirty="0" smtClean="0"/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3 .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9" name="Oval 31"/>
          <p:cNvSpPr>
            <a:spLocks noChangeArrowheads="1"/>
          </p:cNvSpPr>
          <p:nvPr/>
        </p:nvSpPr>
        <p:spPr bwMode="gray">
          <a:xfrm>
            <a:off x="3263900" y="4191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10738" y="3039694"/>
            <a:ext cx="1717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YÊU CẦU KĨ THUẬT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349" y="3183731"/>
            <a:ext cx="1333500" cy="3238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1" y="1597819"/>
            <a:ext cx="2100263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575" y="5410200"/>
            <a:ext cx="5715000" cy="371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94"/>
            <a:ext cx="1757156" cy="914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22" y="0"/>
            <a:ext cx="1757156" cy="914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497" y="0"/>
            <a:ext cx="1757156" cy="914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53" y="-11394"/>
            <a:ext cx="1757156" cy="9144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93" y="-11394"/>
            <a:ext cx="175715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8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 animBg="1"/>
      <p:bldP spid="7192" grpId="0" animBg="1"/>
      <p:bldP spid="71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7" name="AutoShape 13"/>
          <p:cNvSpPr>
            <a:spLocks noChangeArrowheads="1"/>
          </p:cNvSpPr>
          <p:nvPr/>
        </p:nvSpPr>
        <p:spPr bwMode="auto">
          <a:xfrm>
            <a:off x="1273175" y="1303338"/>
            <a:ext cx="6553200" cy="866775"/>
          </a:xfrm>
          <a:prstGeom prst="roundRect">
            <a:avLst>
              <a:gd name="adj" fmla="val 16667"/>
            </a:avLst>
          </a:prstGeom>
          <a:noFill/>
          <a:ln w="19050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black">
          <a:xfrm>
            <a:off x="256374" y="722531"/>
            <a:ext cx="776446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2000" kern="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647" y="235982"/>
            <a:ext cx="79930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A.NỘM SU HÀO</a:t>
            </a:r>
            <a:endParaRPr lang="en-US" sz="3600" b="1" cap="none" spc="0" dirty="0">
              <a:ln w="11430"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374" y="990600"/>
            <a:ext cx="45670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I. NGUYÊN LIỆU (2 đĩa to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   Su hào non: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1000g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   Thịt ba chỉ (thịt dọi):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100g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   Tôm biển tươi: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200g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   Hành khô: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50g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   Lạc (đậu phộng):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50g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   Muối: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5g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   Đường: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12g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   Nước  mắm: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6g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69867"/>
            <a:ext cx="3528748" cy="3392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702" y="4800600"/>
            <a:ext cx="4039097" cy="1885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61" y="4960918"/>
            <a:ext cx="2157148" cy="1438099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691" y="609600"/>
            <a:ext cx="502919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QUY TRÌNH THỰC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vi-VN" sz="1400" b="1" dirty="0"/>
              <a:t/>
            </a:r>
            <a:br>
              <a:rPr lang="vi-VN" sz="1400" b="1" dirty="0"/>
            </a:br>
            <a:r>
              <a:rPr lang="vi-VN" sz="1400" b="1" i="1" dirty="0">
                <a:latin typeface="Times New Roman" pitchFamily="18" charset="0"/>
                <a:cs typeface="Times New Roman" pitchFamily="18" charset="0"/>
              </a:rPr>
              <a:t>1. Chuẩn bị: sơ </a:t>
            </a:r>
            <a:r>
              <a:rPr lang="vi-VN" sz="1400" b="1" i="1" dirty="0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vi-VN" sz="1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1400" b="1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 </a:t>
            </a:r>
            <a:r>
              <a:rPr lang="vi-VN" sz="1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vi-V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Gọt 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rửa sạch, thái sợi;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Trộn 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đều với 1 thìa súp muối, để khoảng 5 phút, rửa lại, vắt ráo nước; 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su hào vào thau (âu) sạch cùng với 2 thìa súp đường, trộn đều (để giữ lại độ giòn), cho nước chanh vào, nêm hơi chua, ngọt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1400" dirty="0">
                <a:latin typeface="Times New Roman" pitchFamily="18" charset="0"/>
                <a:cs typeface="Times New Roman" pitchFamily="18" charset="0"/>
              </a:rPr>
            </a:br>
            <a:r>
              <a:rPr lang="vi-VN" sz="1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vi-V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 rửa sạch, cho vào soong cùng 1 thìa cà phê muối, đậy nắp lại, nấu khoảng 10 phút; tôm chín, bóc vỏ chừa đuôi, rút bỏ chỉ đất ở sống lưng, nếu tôm to nên chẻ đôi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1400" dirty="0">
                <a:latin typeface="Times New Roman" pitchFamily="18" charset="0"/>
                <a:cs typeface="Times New Roman" pitchFamily="18" charset="0"/>
              </a:rPr>
            </a:br>
            <a:r>
              <a:rPr lang="vi-VN" sz="1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Thịt ba chỉ</a:t>
            </a:r>
            <a:r>
              <a:rPr lang="vi-V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Luộc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 chín, thái sợi hoặc thái lát mỏng.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Ngâm 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tôm, thịt với nước mắm + chanh + tỏi + ớt pha loãng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1400" dirty="0">
                <a:latin typeface="Times New Roman" pitchFamily="18" charset="0"/>
                <a:cs typeface="Times New Roman" pitchFamily="18" charset="0"/>
              </a:rPr>
            </a:br>
            <a:r>
              <a:rPr lang="vi-VN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vi-V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 rang vàng, xát vỏ, giã giập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1400" dirty="0">
                <a:latin typeface="Times New Roman" pitchFamily="18" charset="0"/>
                <a:cs typeface="Times New Roman" pitchFamily="18" charset="0"/>
              </a:rPr>
            </a:br>
            <a:r>
              <a:rPr lang="vi-VN" sz="1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 khô</a:t>
            </a:r>
            <a:r>
              <a:rPr lang="vi-V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 thái mỏng, rán (phi) vàng, để ráo mỡ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1400" dirty="0">
                <a:latin typeface="Times New Roman" pitchFamily="18" charset="0"/>
                <a:cs typeface="Times New Roman" pitchFamily="18" charset="0"/>
              </a:rPr>
            </a:br>
            <a:r>
              <a:rPr lang="vi-VN" sz="1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 răm, mùi tàu, rau thơm: 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nhặt, rửa sạch, thái (xắt) nhỏ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1400" dirty="0">
                <a:latin typeface="Times New Roman" pitchFamily="18" charset="0"/>
                <a:cs typeface="Times New Roman" pitchFamily="18" charset="0"/>
              </a:rPr>
            </a:br>
            <a:r>
              <a:rPr lang="vi-VN" sz="1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vi-VN" sz="14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 ½ tỉa hoa, ½ băm nhỏ.</a:t>
            </a:r>
            <a:br>
              <a:rPr lang="vi-VN" sz="1400" dirty="0">
                <a:latin typeface="Times New Roman" pitchFamily="18" charset="0"/>
                <a:cs typeface="Times New Roman" pitchFamily="18" charset="0"/>
              </a:rPr>
            </a:b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Làm nước mắm chanh, tỏi, ớt pha loãng: Hòa nước chanh (hoặc giấm) + đường + tỏi + ớt + nước mắm ngon, quấy đều, nêm vừa ăn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1400" b="1" i="1" dirty="0">
                <a:latin typeface="Times New Roman" pitchFamily="18" charset="0"/>
                <a:cs typeface="Times New Roman" pitchFamily="18" charset="0"/>
              </a:rPr>
              <a:t>2. Chế biến: trộn hỗn </a:t>
            </a:r>
            <a:r>
              <a:rPr lang="vi-VN" sz="1400" b="1" i="1" dirty="0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vi-VN" sz="1400" b="1" i="1" dirty="0"/>
              <a:t/>
            </a:r>
            <a:br>
              <a:rPr lang="vi-VN" sz="1400" b="1" i="1" dirty="0"/>
            </a:br>
            <a:r>
              <a:rPr lang="vi-VN" sz="1400" dirty="0">
                <a:latin typeface="Times New Roman" pitchFamily="18" charset="0"/>
                <a:cs typeface="Times New Roman" pitchFamily="18" charset="0"/>
              </a:rPr>
              <a:t>Trộn hỗn hợp su hào + 1 phần tôm thịt + 1 phần rau răm, rau thơm, mùi tàu thái nhỏ + ½ lạc rang + ½ hành phì, sau đó nêm lại với chút nước mắm ngon cho vừa ăn, tạo thành hỗn hợp nộm.</a:t>
            </a:r>
          </a:p>
          <a:p>
            <a:r>
              <a:rPr lang="vi-VN" sz="1400" dirty="0"/>
              <a:t/>
            </a:r>
            <a:br>
              <a:rPr lang="vi-VN" sz="1400" dirty="0"/>
            </a:b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902" y="0"/>
            <a:ext cx="2184382" cy="1672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469" y="1672962"/>
            <a:ext cx="1953531" cy="1881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08" y="1672962"/>
            <a:ext cx="2258226" cy="1881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674" y="3554150"/>
            <a:ext cx="1944523" cy="1493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08" y="3554150"/>
            <a:ext cx="2265347" cy="1519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84" y="5052"/>
            <a:ext cx="2027050" cy="1682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902" y="5073995"/>
            <a:ext cx="4211432" cy="20276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91200"/>
            <a:ext cx="2647950" cy="7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2860"/>
            <a:ext cx="4038600" cy="5048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1" name="WordArt 9"/>
          <p:cNvSpPr>
            <a:spLocks noChangeArrowheads="1" noChangeShapeType="1" noTextEdit="1"/>
          </p:cNvSpPr>
          <p:nvPr/>
        </p:nvSpPr>
        <p:spPr bwMode="gray">
          <a:xfrm rot="-24207704">
            <a:off x="917575" y="2700338"/>
            <a:ext cx="2162175" cy="1079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109127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Your Text Here</a:t>
            </a:r>
          </a:p>
        </p:txBody>
      </p:sp>
      <p:sp>
        <p:nvSpPr>
          <p:cNvPr id="59402" name="WordArt 10"/>
          <p:cNvSpPr>
            <a:spLocks noChangeArrowheads="1" noChangeShapeType="1" noTextEdit="1"/>
          </p:cNvSpPr>
          <p:nvPr/>
        </p:nvSpPr>
        <p:spPr bwMode="white">
          <a:xfrm rot="-18744379">
            <a:off x="2084387" y="2757488"/>
            <a:ext cx="2162175" cy="1079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061081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Your Text Here</a:t>
            </a:r>
          </a:p>
        </p:txBody>
      </p:sp>
      <p:sp>
        <p:nvSpPr>
          <p:cNvPr id="59403" name="WordArt 11"/>
          <p:cNvSpPr>
            <a:spLocks noChangeArrowheads="1" noChangeShapeType="1" noTextEdit="1"/>
          </p:cNvSpPr>
          <p:nvPr/>
        </p:nvSpPr>
        <p:spPr bwMode="gray">
          <a:xfrm rot="-18744379">
            <a:off x="911225" y="3897313"/>
            <a:ext cx="2162175" cy="10795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367497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Your Text Here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7620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nộm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rắc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rang,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phi,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răm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tỉa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tuỳ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ý)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phồng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loãng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66" y="1550551"/>
            <a:ext cx="3150084" cy="31500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52" y="2290258"/>
            <a:ext cx="3052278" cy="3150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30" y="3722649"/>
            <a:ext cx="2945450" cy="3135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53841"/>
            <a:ext cx="762000" cy="28751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5825788"/>
            <a:ext cx="5638800" cy="3464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Anh Dong (11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96" y="3962400"/>
            <a:ext cx="521904" cy="5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851" y="2852515"/>
            <a:ext cx="283779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8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Danh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Bùi</a:t>
            </a:r>
            <a:r>
              <a:rPr lang="en-US" dirty="0" smtClean="0"/>
              <a:t> </a:t>
            </a:r>
            <a:r>
              <a:rPr lang="en-US" dirty="0" err="1" smtClean="0"/>
              <a:t>Quang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Ngọc</a:t>
            </a:r>
            <a:r>
              <a:rPr lang="en-US" dirty="0" smtClean="0"/>
              <a:t> </a:t>
            </a:r>
            <a:r>
              <a:rPr lang="en-US" dirty="0" err="1" smtClean="0"/>
              <a:t>Diễm</a:t>
            </a:r>
            <a:endParaRPr lang="en-US" dirty="0" smtClean="0"/>
          </a:p>
          <a:p>
            <a:r>
              <a:rPr lang="en-US" dirty="0" smtClean="0"/>
              <a:t>3. </a:t>
            </a: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Mai </a:t>
            </a:r>
            <a:r>
              <a:rPr lang="en-US" dirty="0" err="1" smtClean="0"/>
              <a:t>Ngọc</a:t>
            </a:r>
            <a:endParaRPr lang="en-US" dirty="0" smtClean="0"/>
          </a:p>
          <a:p>
            <a:r>
              <a:rPr lang="en-US" dirty="0" smtClean="0"/>
              <a:t>4. </a:t>
            </a: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Thục</a:t>
            </a:r>
            <a:r>
              <a:rPr lang="en-US" dirty="0" smtClean="0"/>
              <a:t> </a:t>
            </a:r>
            <a:r>
              <a:rPr lang="en-US" dirty="0" err="1" smtClean="0"/>
              <a:t>Uyên</a:t>
            </a:r>
            <a:endParaRPr lang="en-US" dirty="0" smtClean="0"/>
          </a:p>
          <a:p>
            <a:r>
              <a:rPr lang="en-US" dirty="0" smtClean="0"/>
              <a:t>5. </a:t>
            </a: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Xuân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endParaRPr lang="en-US" dirty="0" smtClean="0"/>
          </a:p>
          <a:p>
            <a:r>
              <a:rPr lang="en-US" dirty="0" smtClean="0"/>
              <a:t>6.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</a:t>
            </a:r>
            <a:r>
              <a:rPr lang="en-US" dirty="0" err="1" smtClean="0"/>
              <a:t>Cường</a:t>
            </a:r>
            <a:endParaRPr lang="en-US" dirty="0" smtClean="0"/>
          </a:p>
          <a:p>
            <a:r>
              <a:rPr lang="en-US" dirty="0" smtClean="0"/>
              <a:t>7. </a:t>
            </a:r>
            <a:r>
              <a:rPr lang="en-US" dirty="0" err="1" smtClean="0"/>
              <a:t>Lê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</a:t>
            </a:r>
            <a:r>
              <a:rPr lang="en-US" dirty="0" err="1" smtClean="0"/>
              <a:t>Quyết</a:t>
            </a:r>
            <a:endParaRPr lang="en-US" dirty="0" smtClean="0"/>
          </a:p>
          <a:p>
            <a:r>
              <a:rPr lang="en-US" dirty="0" smtClean="0"/>
              <a:t>8. </a:t>
            </a: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Hương</a:t>
            </a:r>
            <a:r>
              <a:rPr lang="en-US" dirty="0" smtClean="0"/>
              <a:t> 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94402"/>
      </p:ext>
    </p:extLst>
  </p:cSld>
  <p:clrMapOvr>
    <a:masterClrMapping/>
  </p:clrMapOvr>
</p:sld>
</file>

<file path=ppt/theme/theme1.xml><?xml version="1.0" encoding="utf-8"?>
<a:theme xmlns:a="http://schemas.openxmlformats.org/drawingml/2006/main" name="580TGp_general_light">
  <a:themeElements>
    <a:clrScheme name="Default Design 3">
      <a:dk1>
        <a:srgbClr val="000000"/>
      </a:dk1>
      <a:lt1>
        <a:srgbClr val="FEE9DE"/>
      </a:lt1>
      <a:dk2>
        <a:srgbClr val="000066"/>
      </a:dk2>
      <a:lt2>
        <a:srgbClr val="808080"/>
      </a:lt2>
      <a:accent1>
        <a:srgbClr val="5CB1FE"/>
      </a:accent1>
      <a:accent2>
        <a:srgbClr val="FF7575"/>
      </a:accent2>
      <a:accent3>
        <a:srgbClr val="FEF2EC"/>
      </a:accent3>
      <a:accent4>
        <a:srgbClr val="000000"/>
      </a:accent4>
      <a:accent5>
        <a:srgbClr val="B5D5FE"/>
      </a:accent5>
      <a:accent6>
        <a:srgbClr val="E76969"/>
      </a:accent6>
      <a:hlink>
        <a:srgbClr val="FFC319"/>
      </a:hlink>
      <a:folHlink>
        <a:srgbClr val="A8D02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340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580TGp_general_light</vt:lpstr>
      <vt:lpstr>PowerPoint Presentation</vt:lpstr>
      <vt:lpstr>I. NGUYÊN TẮC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Danh sách nhóm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tt</dc:title>
  <dc:creator>Son</dc:creator>
  <cp:lastModifiedBy>Phuong</cp:lastModifiedBy>
  <cp:revision>29</cp:revision>
  <dcterms:created xsi:type="dcterms:W3CDTF">2016-12-13T11:18:15Z</dcterms:created>
  <dcterms:modified xsi:type="dcterms:W3CDTF">2019-04-02T11:35:04Z</dcterms:modified>
</cp:coreProperties>
</file>